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5" r:id="rId7"/>
    <p:sldId id="262" r:id="rId8"/>
    <p:sldId id="263" r:id="rId9"/>
    <p:sldId id="266" r:id="rId10"/>
    <p:sldId id="264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EC723D-21C5-4466-A50A-79BCB44BD742}" type="doc">
      <dgm:prSet loTypeId="urn:microsoft.com/office/officeart/2005/8/layout/vProcess5" loCatId="process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705034A-AB3C-4446-A3F5-1AECDD535429}">
      <dgm:prSet/>
      <dgm:spPr>
        <a:solidFill>
          <a:srgbClr val="44B802"/>
        </a:solidFill>
        <a:ln>
          <a:solidFill>
            <a:srgbClr val="44B802"/>
          </a:solidFill>
        </a:ln>
      </dgm:spPr>
      <dgm:t>
        <a:bodyPr/>
        <a:lstStyle/>
        <a:p>
          <a:r>
            <a:rPr lang="en-AU" dirty="0"/>
            <a:t>The foundation of mindset planning is </a:t>
          </a:r>
          <a:r>
            <a:rPr lang="en-AU" dirty="0">
              <a:solidFill>
                <a:schemeClr val="bg1"/>
              </a:solidFill>
            </a:rPr>
            <a:t>a focus on the entire buyer journey </a:t>
          </a:r>
          <a:r>
            <a:rPr lang="en-AU" dirty="0"/>
            <a:t>and how each funnel stage leads to the next. </a:t>
          </a:r>
          <a:endParaRPr lang="en-US" dirty="0"/>
        </a:p>
      </dgm:t>
    </dgm:pt>
    <dgm:pt modelId="{CBDE2B7E-BF9B-4121-A148-EA3F5AC450C9}" type="parTrans" cxnId="{60AEB27D-BC20-41AB-8323-F6C6109E9351}">
      <dgm:prSet/>
      <dgm:spPr/>
      <dgm:t>
        <a:bodyPr/>
        <a:lstStyle/>
        <a:p>
          <a:endParaRPr lang="en-US"/>
        </a:p>
      </dgm:t>
    </dgm:pt>
    <dgm:pt modelId="{244F0228-E6B6-417B-BE71-195C20041AC5}" type="sibTrans" cxnId="{60AEB27D-BC20-41AB-8323-F6C6109E9351}">
      <dgm:prSet/>
      <dgm:spPr/>
      <dgm:t>
        <a:bodyPr/>
        <a:lstStyle/>
        <a:p>
          <a:endParaRPr lang="en-US"/>
        </a:p>
      </dgm:t>
    </dgm:pt>
    <dgm:pt modelId="{E702DDC1-E34C-45EC-AC82-30F79B0740B7}">
      <dgm:prSet/>
      <dgm:spPr>
        <a:solidFill>
          <a:srgbClr val="44B802"/>
        </a:solidFill>
        <a:ln>
          <a:solidFill>
            <a:srgbClr val="44B802"/>
          </a:solidFill>
        </a:ln>
      </dgm:spPr>
      <dgm:t>
        <a:bodyPr/>
        <a:lstStyle/>
        <a:p>
          <a:r>
            <a:rPr lang="en-AU" dirty="0"/>
            <a:t>While there will be certain channels that are more suitable to each stage, this </a:t>
          </a:r>
          <a:r>
            <a:rPr lang="en-AU" dirty="0">
              <a:solidFill>
                <a:schemeClr val="bg1"/>
              </a:solidFill>
            </a:rPr>
            <a:t>is not the primary consideration as they are just that – tactics</a:t>
          </a:r>
          <a:r>
            <a:rPr lang="en-AU" dirty="0"/>
            <a:t>.</a:t>
          </a:r>
          <a:endParaRPr lang="en-US" dirty="0"/>
        </a:p>
      </dgm:t>
    </dgm:pt>
    <dgm:pt modelId="{61110CBA-2F81-43A6-BA38-C601A3FAD97A}" type="parTrans" cxnId="{04E0B304-A0CC-4177-BEBE-FAA26707DE3B}">
      <dgm:prSet/>
      <dgm:spPr/>
      <dgm:t>
        <a:bodyPr/>
        <a:lstStyle/>
        <a:p>
          <a:endParaRPr lang="en-US"/>
        </a:p>
      </dgm:t>
    </dgm:pt>
    <dgm:pt modelId="{55D55746-7F69-49F1-869A-57CF0200C1A2}" type="sibTrans" cxnId="{04E0B304-A0CC-4177-BEBE-FAA26707DE3B}">
      <dgm:prSet/>
      <dgm:spPr/>
      <dgm:t>
        <a:bodyPr/>
        <a:lstStyle/>
        <a:p>
          <a:endParaRPr lang="en-US"/>
        </a:p>
      </dgm:t>
    </dgm:pt>
    <dgm:pt modelId="{52473F72-FAEF-4C61-BC49-13E44054014A}">
      <dgm:prSet/>
      <dgm:spPr>
        <a:solidFill>
          <a:srgbClr val="44B802"/>
        </a:solidFill>
      </dgm:spPr>
      <dgm:t>
        <a:bodyPr/>
        <a:lstStyle/>
        <a:p>
          <a:r>
            <a:rPr lang="en-AU" dirty="0"/>
            <a:t>These tactics may include </a:t>
          </a:r>
          <a:r>
            <a:rPr lang="en-AU" dirty="0">
              <a:solidFill>
                <a:schemeClr val="bg1"/>
              </a:solidFill>
            </a:rPr>
            <a:t>direct mail, digital advertising, events</a:t>
          </a:r>
          <a:r>
            <a:rPr lang="en-AU" dirty="0"/>
            <a:t> or any combination of marketing activities. </a:t>
          </a:r>
          <a:endParaRPr lang="en-US" dirty="0"/>
        </a:p>
      </dgm:t>
    </dgm:pt>
    <dgm:pt modelId="{092D9962-E682-471D-8637-D478F5AEC59E}" type="parTrans" cxnId="{BA5D1FD8-F3B5-442D-98D8-F3C0BF6B1A27}">
      <dgm:prSet/>
      <dgm:spPr/>
      <dgm:t>
        <a:bodyPr/>
        <a:lstStyle/>
        <a:p>
          <a:endParaRPr lang="en-US"/>
        </a:p>
      </dgm:t>
    </dgm:pt>
    <dgm:pt modelId="{C2080215-8064-4128-B199-9D915DDC2E14}" type="sibTrans" cxnId="{BA5D1FD8-F3B5-442D-98D8-F3C0BF6B1A27}">
      <dgm:prSet/>
      <dgm:spPr/>
      <dgm:t>
        <a:bodyPr/>
        <a:lstStyle/>
        <a:p>
          <a:endParaRPr lang="en-US"/>
        </a:p>
      </dgm:t>
    </dgm:pt>
    <dgm:pt modelId="{A35F162C-E843-4CAC-ABBF-698F620B0B6F}">
      <dgm:prSet/>
      <dgm:spPr>
        <a:solidFill>
          <a:srgbClr val="44B802"/>
        </a:solidFill>
      </dgm:spPr>
      <dgm:t>
        <a:bodyPr/>
        <a:lstStyle/>
        <a:p>
          <a:r>
            <a:rPr lang="en-AU" dirty="0"/>
            <a:t>The point is to ensure that the right mix of tactics aligns with the </a:t>
          </a:r>
          <a:r>
            <a:rPr lang="en-AU" dirty="0">
              <a:solidFill>
                <a:schemeClr val="bg1"/>
              </a:solidFill>
            </a:rPr>
            <a:t>end goal of generating a sale or conversion</a:t>
          </a:r>
          <a:r>
            <a:rPr lang="en-AU" dirty="0"/>
            <a:t>. This can only be through </a:t>
          </a:r>
          <a:r>
            <a:rPr lang="en-AU" dirty="0">
              <a:solidFill>
                <a:schemeClr val="bg1"/>
              </a:solidFill>
            </a:rPr>
            <a:t>experimentation</a:t>
          </a:r>
          <a:r>
            <a:rPr lang="en-AU" dirty="0"/>
            <a:t>.</a:t>
          </a:r>
          <a:endParaRPr lang="en-US" dirty="0"/>
        </a:p>
      </dgm:t>
    </dgm:pt>
    <dgm:pt modelId="{BF32111C-4F0B-42C1-A1C9-20978BD9DFD3}" type="parTrans" cxnId="{6810ADEE-5C13-4093-BBDA-D42465E001C0}">
      <dgm:prSet/>
      <dgm:spPr/>
      <dgm:t>
        <a:bodyPr/>
        <a:lstStyle/>
        <a:p>
          <a:endParaRPr lang="en-US"/>
        </a:p>
      </dgm:t>
    </dgm:pt>
    <dgm:pt modelId="{F007FD13-E836-471D-A2C1-E4E1607C7EB9}" type="sibTrans" cxnId="{6810ADEE-5C13-4093-BBDA-D42465E001C0}">
      <dgm:prSet/>
      <dgm:spPr/>
      <dgm:t>
        <a:bodyPr/>
        <a:lstStyle/>
        <a:p>
          <a:endParaRPr lang="en-US"/>
        </a:p>
      </dgm:t>
    </dgm:pt>
    <dgm:pt modelId="{102723D3-45E8-4B1C-B866-88C0A995F897}" type="pres">
      <dgm:prSet presAssocID="{59EC723D-21C5-4466-A50A-79BCB44BD742}" presName="outerComposite" presStyleCnt="0">
        <dgm:presLayoutVars>
          <dgm:chMax val="5"/>
          <dgm:dir/>
          <dgm:resizeHandles val="exact"/>
        </dgm:presLayoutVars>
      </dgm:prSet>
      <dgm:spPr/>
    </dgm:pt>
    <dgm:pt modelId="{5A471E0A-D675-4D30-8515-44DDC1E2FF53}" type="pres">
      <dgm:prSet presAssocID="{59EC723D-21C5-4466-A50A-79BCB44BD742}" presName="dummyMaxCanvas" presStyleCnt="0">
        <dgm:presLayoutVars/>
      </dgm:prSet>
      <dgm:spPr/>
    </dgm:pt>
    <dgm:pt modelId="{21682003-7B49-4C95-9F56-A4ADB32BD971}" type="pres">
      <dgm:prSet presAssocID="{59EC723D-21C5-4466-A50A-79BCB44BD742}" presName="FourNodes_1" presStyleLbl="node1" presStyleIdx="0" presStyleCnt="4">
        <dgm:presLayoutVars>
          <dgm:bulletEnabled val="1"/>
        </dgm:presLayoutVars>
      </dgm:prSet>
      <dgm:spPr/>
    </dgm:pt>
    <dgm:pt modelId="{2D258D00-D368-4D2B-B6A7-CB77F8308B65}" type="pres">
      <dgm:prSet presAssocID="{59EC723D-21C5-4466-A50A-79BCB44BD742}" presName="FourNodes_2" presStyleLbl="node1" presStyleIdx="1" presStyleCnt="4">
        <dgm:presLayoutVars>
          <dgm:bulletEnabled val="1"/>
        </dgm:presLayoutVars>
      </dgm:prSet>
      <dgm:spPr/>
    </dgm:pt>
    <dgm:pt modelId="{20234BD9-FF15-4D7A-A123-0A646C8897AB}" type="pres">
      <dgm:prSet presAssocID="{59EC723D-21C5-4466-A50A-79BCB44BD742}" presName="FourNodes_3" presStyleLbl="node1" presStyleIdx="2" presStyleCnt="4">
        <dgm:presLayoutVars>
          <dgm:bulletEnabled val="1"/>
        </dgm:presLayoutVars>
      </dgm:prSet>
      <dgm:spPr/>
    </dgm:pt>
    <dgm:pt modelId="{3DA4B511-01A6-4CCB-A25A-88FB32516EE9}" type="pres">
      <dgm:prSet presAssocID="{59EC723D-21C5-4466-A50A-79BCB44BD742}" presName="FourNodes_4" presStyleLbl="node1" presStyleIdx="3" presStyleCnt="4">
        <dgm:presLayoutVars>
          <dgm:bulletEnabled val="1"/>
        </dgm:presLayoutVars>
      </dgm:prSet>
      <dgm:spPr/>
    </dgm:pt>
    <dgm:pt modelId="{23962526-875F-455F-A5AE-963D1124BAF8}" type="pres">
      <dgm:prSet presAssocID="{59EC723D-21C5-4466-A50A-79BCB44BD742}" presName="FourConn_1-2" presStyleLbl="fgAccFollowNode1" presStyleIdx="0" presStyleCnt="3">
        <dgm:presLayoutVars>
          <dgm:bulletEnabled val="1"/>
        </dgm:presLayoutVars>
      </dgm:prSet>
      <dgm:spPr/>
    </dgm:pt>
    <dgm:pt modelId="{EE6A7E95-D9B6-4792-B85D-06E4EC278926}" type="pres">
      <dgm:prSet presAssocID="{59EC723D-21C5-4466-A50A-79BCB44BD742}" presName="FourConn_2-3" presStyleLbl="fgAccFollowNode1" presStyleIdx="1" presStyleCnt="3">
        <dgm:presLayoutVars>
          <dgm:bulletEnabled val="1"/>
        </dgm:presLayoutVars>
      </dgm:prSet>
      <dgm:spPr/>
    </dgm:pt>
    <dgm:pt modelId="{369CBDCE-1FA3-4D77-AA07-7625EEBFFBCF}" type="pres">
      <dgm:prSet presAssocID="{59EC723D-21C5-4466-A50A-79BCB44BD742}" presName="FourConn_3-4" presStyleLbl="fgAccFollowNode1" presStyleIdx="2" presStyleCnt="3">
        <dgm:presLayoutVars>
          <dgm:bulletEnabled val="1"/>
        </dgm:presLayoutVars>
      </dgm:prSet>
      <dgm:spPr/>
    </dgm:pt>
    <dgm:pt modelId="{A4AC9BF4-23B3-4D56-8552-969062DABD1F}" type="pres">
      <dgm:prSet presAssocID="{59EC723D-21C5-4466-A50A-79BCB44BD742}" presName="FourNodes_1_text" presStyleLbl="node1" presStyleIdx="3" presStyleCnt="4">
        <dgm:presLayoutVars>
          <dgm:bulletEnabled val="1"/>
        </dgm:presLayoutVars>
      </dgm:prSet>
      <dgm:spPr/>
    </dgm:pt>
    <dgm:pt modelId="{86DD872F-2159-4C11-BBAD-C40FA61D86D8}" type="pres">
      <dgm:prSet presAssocID="{59EC723D-21C5-4466-A50A-79BCB44BD742}" presName="FourNodes_2_text" presStyleLbl="node1" presStyleIdx="3" presStyleCnt="4">
        <dgm:presLayoutVars>
          <dgm:bulletEnabled val="1"/>
        </dgm:presLayoutVars>
      </dgm:prSet>
      <dgm:spPr/>
    </dgm:pt>
    <dgm:pt modelId="{26FD4126-40B7-47F9-9663-E72F3AB1C71F}" type="pres">
      <dgm:prSet presAssocID="{59EC723D-21C5-4466-A50A-79BCB44BD742}" presName="FourNodes_3_text" presStyleLbl="node1" presStyleIdx="3" presStyleCnt="4">
        <dgm:presLayoutVars>
          <dgm:bulletEnabled val="1"/>
        </dgm:presLayoutVars>
      </dgm:prSet>
      <dgm:spPr/>
    </dgm:pt>
    <dgm:pt modelId="{82DF5BD9-5521-4326-B3F2-7703AA86AE01}" type="pres">
      <dgm:prSet presAssocID="{59EC723D-21C5-4466-A50A-79BCB44BD742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04E0B304-A0CC-4177-BEBE-FAA26707DE3B}" srcId="{59EC723D-21C5-4466-A50A-79BCB44BD742}" destId="{E702DDC1-E34C-45EC-AC82-30F79B0740B7}" srcOrd="1" destOrd="0" parTransId="{61110CBA-2F81-43A6-BA38-C601A3FAD97A}" sibTransId="{55D55746-7F69-49F1-869A-57CF0200C1A2}"/>
    <dgm:cxn modelId="{4F6BAF25-8135-4DAE-8D7B-E51D321B58D6}" type="presOf" srcId="{8705034A-AB3C-4446-A3F5-1AECDD535429}" destId="{21682003-7B49-4C95-9F56-A4ADB32BD971}" srcOrd="0" destOrd="0" presId="urn:microsoft.com/office/officeart/2005/8/layout/vProcess5"/>
    <dgm:cxn modelId="{8D9DA62E-3C04-466C-A3EF-3BEBBA3A3CD7}" type="presOf" srcId="{52473F72-FAEF-4C61-BC49-13E44054014A}" destId="{20234BD9-FF15-4D7A-A123-0A646C8897AB}" srcOrd="0" destOrd="0" presId="urn:microsoft.com/office/officeart/2005/8/layout/vProcess5"/>
    <dgm:cxn modelId="{6B1BDF41-5EFB-43D5-B7CE-DE1A8B9E05EC}" type="presOf" srcId="{59EC723D-21C5-4466-A50A-79BCB44BD742}" destId="{102723D3-45E8-4B1C-B866-88C0A995F897}" srcOrd="0" destOrd="0" presId="urn:microsoft.com/office/officeart/2005/8/layout/vProcess5"/>
    <dgm:cxn modelId="{932B786B-9F7D-4A4F-95C2-2CD9CBEBA9FB}" type="presOf" srcId="{244F0228-E6B6-417B-BE71-195C20041AC5}" destId="{23962526-875F-455F-A5AE-963D1124BAF8}" srcOrd="0" destOrd="0" presId="urn:microsoft.com/office/officeart/2005/8/layout/vProcess5"/>
    <dgm:cxn modelId="{F8327E50-F1CA-4F94-8882-96766625BB48}" type="presOf" srcId="{E702DDC1-E34C-45EC-AC82-30F79B0740B7}" destId="{2D258D00-D368-4D2B-B6A7-CB77F8308B65}" srcOrd="0" destOrd="0" presId="urn:microsoft.com/office/officeart/2005/8/layout/vProcess5"/>
    <dgm:cxn modelId="{D5F60957-C1B5-4EE2-AE57-64991C9D46A3}" type="presOf" srcId="{8705034A-AB3C-4446-A3F5-1AECDD535429}" destId="{A4AC9BF4-23B3-4D56-8552-969062DABD1F}" srcOrd="1" destOrd="0" presId="urn:microsoft.com/office/officeart/2005/8/layout/vProcess5"/>
    <dgm:cxn modelId="{F5F2677C-3885-4B2B-A5B3-3D201F2D5552}" type="presOf" srcId="{A35F162C-E843-4CAC-ABBF-698F620B0B6F}" destId="{3DA4B511-01A6-4CCB-A25A-88FB32516EE9}" srcOrd="0" destOrd="0" presId="urn:microsoft.com/office/officeart/2005/8/layout/vProcess5"/>
    <dgm:cxn modelId="{60AEB27D-BC20-41AB-8323-F6C6109E9351}" srcId="{59EC723D-21C5-4466-A50A-79BCB44BD742}" destId="{8705034A-AB3C-4446-A3F5-1AECDD535429}" srcOrd="0" destOrd="0" parTransId="{CBDE2B7E-BF9B-4121-A148-EA3F5AC450C9}" sibTransId="{244F0228-E6B6-417B-BE71-195C20041AC5}"/>
    <dgm:cxn modelId="{33F5C68D-8F68-4F04-BBDA-8F51D0542375}" type="presOf" srcId="{C2080215-8064-4128-B199-9D915DDC2E14}" destId="{369CBDCE-1FA3-4D77-AA07-7625EEBFFBCF}" srcOrd="0" destOrd="0" presId="urn:microsoft.com/office/officeart/2005/8/layout/vProcess5"/>
    <dgm:cxn modelId="{0EE46798-3F3F-4199-AD05-B21751DFCAF0}" type="presOf" srcId="{E702DDC1-E34C-45EC-AC82-30F79B0740B7}" destId="{86DD872F-2159-4C11-BBAD-C40FA61D86D8}" srcOrd="1" destOrd="0" presId="urn:microsoft.com/office/officeart/2005/8/layout/vProcess5"/>
    <dgm:cxn modelId="{563D92A4-C21B-4BA1-97C7-0A1B66050B64}" type="presOf" srcId="{A35F162C-E843-4CAC-ABBF-698F620B0B6F}" destId="{82DF5BD9-5521-4326-B3F2-7703AA86AE01}" srcOrd="1" destOrd="0" presId="urn:microsoft.com/office/officeart/2005/8/layout/vProcess5"/>
    <dgm:cxn modelId="{FBEC3ED0-C1C0-488E-90D5-6EF4AB8CF9C5}" type="presOf" srcId="{55D55746-7F69-49F1-869A-57CF0200C1A2}" destId="{EE6A7E95-D9B6-4792-B85D-06E4EC278926}" srcOrd="0" destOrd="0" presId="urn:microsoft.com/office/officeart/2005/8/layout/vProcess5"/>
    <dgm:cxn modelId="{BA5D1FD8-F3B5-442D-98D8-F3C0BF6B1A27}" srcId="{59EC723D-21C5-4466-A50A-79BCB44BD742}" destId="{52473F72-FAEF-4C61-BC49-13E44054014A}" srcOrd="2" destOrd="0" parTransId="{092D9962-E682-471D-8637-D478F5AEC59E}" sibTransId="{C2080215-8064-4128-B199-9D915DDC2E14}"/>
    <dgm:cxn modelId="{94416CEB-5D6B-4CC5-8633-995657040EDA}" type="presOf" srcId="{52473F72-FAEF-4C61-BC49-13E44054014A}" destId="{26FD4126-40B7-47F9-9663-E72F3AB1C71F}" srcOrd="1" destOrd="0" presId="urn:microsoft.com/office/officeart/2005/8/layout/vProcess5"/>
    <dgm:cxn modelId="{6810ADEE-5C13-4093-BBDA-D42465E001C0}" srcId="{59EC723D-21C5-4466-A50A-79BCB44BD742}" destId="{A35F162C-E843-4CAC-ABBF-698F620B0B6F}" srcOrd="3" destOrd="0" parTransId="{BF32111C-4F0B-42C1-A1C9-20978BD9DFD3}" sibTransId="{F007FD13-E836-471D-A2C1-E4E1607C7EB9}"/>
    <dgm:cxn modelId="{5D61656A-504E-4D66-A9CF-AAF8EBB26497}" type="presParOf" srcId="{102723D3-45E8-4B1C-B866-88C0A995F897}" destId="{5A471E0A-D675-4D30-8515-44DDC1E2FF53}" srcOrd="0" destOrd="0" presId="urn:microsoft.com/office/officeart/2005/8/layout/vProcess5"/>
    <dgm:cxn modelId="{487BFC95-643C-44CB-B825-9CA8D12075A4}" type="presParOf" srcId="{102723D3-45E8-4B1C-B866-88C0A995F897}" destId="{21682003-7B49-4C95-9F56-A4ADB32BD971}" srcOrd="1" destOrd="0" presId="urn:microsoft.com/office/officeart/2005/8/layout/vProcess5"/>
    <dgm:cxn modelId="{886A514A-8940-43B9-9194-C9F68B9CB85F}" type="presParOf" srcId="{102723D3-45E8-4B1C-B866-88C0A995F897}" destId="{2D258D00-D368-4D2B-B6A7-CB77F8308B65}" srcOrd="2" destOrd="0" presId="urn:microsoft.com/office/officeart/2005/8/layout/vProcess5"/>
    <dgm:cxn modelId="{842C8778-A908-4A93-BE07-96C9A8B37AE8}" type="presParOf" srcId="{102723D3-45E8-4B1C-B866-88C0A995F897}" destId="{20234BD9-FF15-4D7A-A123-0A646C8897AB}" srcOrd="3" destOrd="0" presId="urn:microsoft.com/office/officeart/2005/8/layout/vProcess5"/>
    <dgm:cxn modelId="{F2C79508-57BD-44EB-BE69-4E414451B617}" type="presParOf" srcId="{102723D3-45E8-4B1C-B866-88C0A995F897}" destId="{3DA4B511-01A6-4CCB-A25A-88FB32516EE9}" srcOrd="4" destOrd="0" presId="urn:microsoft.com/office/officeart/2005/8/layout/vProcess5"/>
    <dgm:cxn modelId="{C12E0D5E-A5D7-4C30-9B08-5F3D98D007C7}" type="presParOf" srcId="{102723D3-45E8-4B1C-B866-88C0A995F897}" destId="{23962526-875F-455F-A5AE-963D1124BAF8}" srcOrd="5" destOrd="0" presId="urn:microsoft.com/office/officeart/2005/8/layout/vProcess5"/>
    <dgm:cxn modelId="{6D8A7295-C78F-443F-8BA8-91BD0B2078A3}" type="presParOf" srcId="{102723D3-45E8-4B1C-B866-88C0A995F897}" destId="{EE6A7E95-D9B6-4792-B85D-06E4EC278926}" srcOrd="6" destOrd="0" presId="urn:microsoft.com/office/officeart/2005/8/layout/vProcess5"/>
    <dgm:cxn modelId="{23D806DC-78B4-4D3F-B15B-086AE92C1BA1}" type="presParOf" srcId="{102723D3-45E8-4B1C-B866-88C0A995F897}" destId="{369CBDCE-1FA3-4D77-AA07-7625EEBFFBCF}" srcOrd="7" destOrd="0" presId="urn:microsoft.com/office/officeart/2005/8/layout/vProcess5"/>
    <dgm:cxn modelId="{DCBEB777-ACAD-45A4-9ABD-0F8F6FF231FA}" type="presParOf" srcId="{102723D3-45E8-4B1C-B866-88C0A995F897}" destId="{A4AC9BF4-23B3-4D56-8552-969062DABD1F}" srcOrd="8" destOrd="0" presId="urn:microsoft.com/office/officeart/2005/8/layout/vProcess5"/>
    <dgm:cxn modelId="{85CCF47C-852A-4269-B788-8AEFFEDF4173}" type="presParOf" srcId="{102723D3-45E8-4B1C-B866-88C0A995F897}" destId="{86DD872F-2159-4C11-BBAD-C40FA61D86D8}" srcOrd="9" destOrd="0" presId="urn:microsoft.com/office/officeart/2005/8/layout/vProcess5"/>
    <dgm:cxn modelId="{662EA114-53A6-4C6B-B7D3-6DEBFD146340}" type="presParOf" srcId="{102723D3-45E8-4B1C-B866-88C0A995F897}" destId="{26FD4126-40B7-47F9-9663-E72F3AB1C71F}" srcOrd="10" destOrd="0" presId="urn:microsoft.com/office/officeart/2005/8/layout/vProcess5"/>
    <dgm:cxn modelId="{4A6E445D-2314-44BE-9F2C-2A586D67D51A}" type="presParOf" srcId="{102723D3-45E8-4B1C-B866-88C0A995F897}" destId="{82DF5BD9-5521-4326-B3F2-7703AA86AE01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EC723D-21C5-4466-A50A-79BCB44BD742}" type="doc">
      <dgm:prSet loTypeId="urn:microsoft.com/office/officeart/2005/8/layout/vProcess5" loCatId="process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705034A-AB3C-4446-A3F5-1AECDD535429}">
      <dgm:prSet/>
      <dgm:spPr>
        <a:solidFill>
          <a:srgbClr val="44B802"/>
        </a:solidFill>
        <a:ln>
          <a:solidFill>
            <a:srgbClr val="44B802"/>
          </a:solidFill>
        </a:ln>
      </dgm:spPr>
      <dgm:t>
        <a:bodyPr/>
        <a:lstStyle/>
        <a:p>
          <a:r>
            <a:rPr lang="en-AU" dirty="0">
              <a:solidFill>
                <a:schemeClr val="bg1"/>
              </a:solidFill>
            </a:rPr>
            <a:t>Integration all of the systems in your business – from your </a:t>
          </a:r>
          <a:r>
            <a:rPr lang="en-AU" dirty="0">
              <a:solidFill>
                <a:schemeClr val="tx1"/>
              </a:solidFill>
            </a:rPr>
            <a:t>CRM and marketing automation system, to your advertising data management platform, call centre software and billing</a:t>
          </a:r>
          <a:r>
            <a:rPr lang="en-AU" dirty="0">
              <a:solidFill>
                <a:schemeClr val="bg1"/>
              </a:solidFill>
            </a:rPr>
            <a:t> – to make them work in concert.</a:t>
          </a:r>
          <a:endParaRPr lang="en-US" dirty="0"/>
        </a:p>
      </dgm:t>
    </dgm:pt>
    <dgm:pt modelId="{CBDE2B7E-BF9B-4121-A148-EA3F5AC450C9}" type="parTrans" cxnId="{60AEB27D-BC20-41AB-8323-F6C6109E9351}">
      <dgm:prSet/>
      <dgm:spPr/>
      <dgm:t>
        <a:bodyPr/>
        <a:lstStyle/>
        <a:p>
          <a:endParaRPr lang="en-US"/>
        </a:p>
      </dgm:t>
    </dgm:pt>
    <dgm:pt modelId="{244F0228-E6B6-417B-BE71-195C20041AC5}" type="sibTrans" cxnId="{60AEB27D-BC20-41AB-8323-F6C6109E9351}">
      <dgm:prSet/>
      <dgm:spPr/>
      <dgm:t>
        <a:bodyPr/>
        <a:lstStyle/>
        <a:p>
          <a:endParaRPr lang="en-US"/>
        </a:p>
      </dgm:t>
    </dgm:pt>
    <dgm:pt modelId="{102723D3-45E8-4B1C-B866-88C0A995F897}" type="pres">
      <dgm:prSet presAssocID="{59EC723D-21C5-4466-A50A-79BCB44BD742}" presName="outerComposite" presStyleCnt="0">
        <dgm:presLayoutVars>
          <dgm:chMax val="5"/>
          <dgm:dir/>
          <dgm:resizeHandles val="exact"/>
        </dgm:presLayoutVars>
      </dgm:prSet>
      <dgm:spPr/>
    </dgm:pt>
    <dgm:pt modelId="{5A471E0A-D675-4D30-8515-44DDC1E2FF53}" type="pres">
      <dgm:prSet presAssocID="{59EC723D-21C5-4466-A50A-79BCB44BD742}" presName="dummyMaxCanvas" presStyleCnt="0">
        <dgm:presLayoutVars/>
      </dgm:prSet>
      <dgm:spPr/>
    </dgm:pt>
    <dgm:pt modelId="{742A6D59-735D-4467-8E79-96A9FD9AE2D4}" type="pres">
      <dgm:prSet presAssocID="{59EC723D-21C5-4466-A50A-79BCB44BD742}" presName="OneNode_1" presStyleLbl="node1" presStyleIdx="0" presStyleCnt="1">
        <dgm:presLayoutVars>
          <dgm:bulletEnabled val="1"/>
        </dgm:presLayoutVars>
      </dgm:prSet>
      <dgm:spPr/>
    </dgm:pt>
  </dgm:ptLst>
  <dgm:cxnLst>
    <dgm:cxn modelId="{6B1BDF41-5EFB-43D5-B7CE-DE1A8B9E05EC}" type="presOf" srcId="{59EC723D-21C5-4466-A50A-79BCB44BD742}" destId="{102723D3-45E8-4B1C-B866-88C0A995F897}" srcOrd="0" destOrd="0" presId="urn:microsoft.com/office/officeart/2005/8/layout/vProcess5"/>
    <dgm:cxn modelId="{97754572-689E-49BA-8EBD-D624B691BA93}" type="presOf" srcId="{8705034A-AB3C-4446-A3F5-1AECDD535429}" destId="{742A6D59-735D-4467-8E79-96A9FD9AE2D4}" srcOrd="0" destOrd="0" presId="urn:microsoft.com/office/officeart/2005/8/layout/vProcess5"/>
    <dgm:cxn modelId="{60AEB27D-BC20-41AB-8323-F6C6109E9351}" srcId="{59EC723D-21C5-4466-A50A-79BCB44BD742}" destId="{8705034A-AB3C-4446-A3F5-1AECDD535429}" srcOrd="0" destOrd="0" parTransId="{CBDE2B7E-BF9B-4121-A148-EA3F5AC450C9}" sibTransId="{244F0228-E6B6-417B-BE71-195C20041AC5}"/>
    <dgm:cxn modelId="{5D61656A-504E-4D66-A9CF-AAF8EBB26497}" type="presParOf" srcId="{102723D3-45E8-4B1C-B866-88C0A995F897}" destId="{5A471E0A-D675-4D30-8515-44DDC1E2FF53}" srcOrd="0" destOrd="0" presId="urn:microsoft.com/office/officeart/2005/8/layout/vProcess5"/>
    <dgm:cxn modelId="{246F9195-BFFF-45BD-B6EC-2C1B7FA235DF}" type="presParOf" srcId="{102723D3-45E8-4B1C-B866-88C0A995F897}" destId="{742A6D59-735D-4467-8E79-96A9FD9AE2D4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682003-7B49-4C95-9F56-A4ADB32BD971}">
      <dsp:nvSpPr>
        <dsp:cNvPr id="0" name=""/>
        <dsp:cNvSpPr/>
      </dsp:nvSpPr>
      <dsp:spPr>
        <a:xfrm>
          <a:off x="0" y="0"/>
          <a:ext cx="8412480" cy="913987"/>
        </a:xfrm>
        <a:prstGeom prst="roundRect">
          <a:avLst>
            <a:gd name="adj" fmla="val 10000"/>
          </a:avLst>
        </a:prstGeom>
        <a:solidFill>
          <a:srgbClr val="44B802"/>
        </a:solidFill>
        <a:ln>
          <a:solidFill>
            <a:srgbClr val="44B802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The foundation of mindset planning is </a:t>
          </a:r>
          <a:r>
            <a:rPr lang="en-AU" sz="1700" kern="1200" dirty="0">
              <a:solidFill>
                <a:schemeClr val="bg1"/>
              </a:solidFill>
            </a:rPr>
            <a:t>a focus on the entire buyer journey </a:t>
          </a:r>
          <a:r>
            <a:rPr lang="en-AU" sz="1700" kern="1200" dirty="0"/>
            <a:t>and how each funnel stage leads to the next. </a:t>
          </a:r>
          <a:endParaRPr lang="en-US" sz="1700" kern="1200" dirty="0"/>
        </a:p>
      </dsp:txBody>
      <dsp:txXfrm>
        <a:off x="26770" y="26770"/>
        <a:ext cx="7348983" cy="860447"/>
      </dsp:txXfrm>
    </dsp:sp>
    <dsp:sp modelId="{2D258D00-D368-4D2B-B6A7-CB77F8308B65}">
      <dsp:nvSpPr>
        <dsp:cNvPr id="0" name=""/>
        <dsp:cNvSpPr/>
      </dsp:nvSpPr>
      <dsp:spPr>
        <a:xfrm>
          <a:off x="704545" y="1080166"/>
          <a:ext cx="8412480" cy="913987"/>
        </a:xfrm>
        <a:prstGeom prst="roundRect">
          <a:avLst>
            <a:gd name="adj" fmla="val 10000"/>
          </a:avLst>
        </a:prstGeom>
        <a:solidFill>
          <a:srgbClr val="44B802"/>
        </a:solidFill>
        <a:ln>
          <a:solidFill>
            <a:srgbClr val="44B802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While there will be certain channels that are more suitable to each stage, this </a:t>
          </a:r>
          <a:r>
            <a:rPr lang="en-AU" sz="1700" kern="1200" dirty="0">
              <a:solidFill>
                <a:schemeClr val="bg1"/>
              </a:solidFill>
            </a:rPr>
            <a:t>is not the primary consideration as they are just that – tactics</a:t>
          </a:r>
          <a:r>
            <a:rPr lang="en-AU" sz="1700" kern="1200" dirty="0"/>
            <a:t>.</a:t>
          </a:r>
          <a:endParaRPr lang="en-US" sz="1700" kern="1200" dirty="0"/>
        </a:p>
      </dsp:txBody>
      <dsp:txXfrm>
        <a:off x="731315" y="1106936"/>
        <a:ext cx="7060303" cy="860447"/>
      </dsp:txXfrm>
    </dsp:sp>
    <dsp:sp modelId="{20234BD9-FF15-4D7A-A123-0A646C8897AB}">
      <dsp:nvSpPr>
        <dsp:cNvPr id="0" name=""/>
        <dsp:cNvSpPr/>
      </dsp:nvSpPr>
      <dsp:spPr>
        <a:xfrm>
          <a:off x="1398574" y="2160333"/>
          <a:ext cx="8412480" cy="913987"/>
        </a:xfrm>
        <a:prstGeom prst="roundRect">
          <a:avLst>
            <a:gd name="adj" fmla="val 10000"/>
          </a:avLst>
        </a:prstGeom>
        <a:solidFill>
          <a:srgbClr val="44B80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These tactics may include </a:t>
          </a:r>
          <a:r>
            <a:rPr lang="en-AU" sz="1700" kern="1200" dirty="0">
              <a:solidFill>
                <a:schemeClr val="bg1"/>
              </a:solidFill>
            </a:rPr>
            <a:t>direct mail, digital advertising, events</a:t>
          </a:r>
          <a:r>
            <a:rPr lang="en-AU" sz="1700" kern="1200" dirty="0"/>
            <a:t> or any combination of marketing activities. </a:t>
          </a:r>
          <a:endParaRPr lang="en-US" sz="1700" kern="1200" dirty="0"/>
        </a:p>
      </dsp:txBody>
      <dsp:txXfrm>
        <a:off x="1425344" y="2187103"/>
        <a:ext cx="7070818" cy="860447"/>
      </dsp:txXfrm>
    </dsp:sp>
    <dsp:sp modelId="{3DA4B511-01A6-4CCB-A25A-88FB32516EE9}">
      <dsp:nvSpPr>
        <dsp:cNvPr id="0" name=""/>
        <dsp:cNvSpPr/>
      </dsp:nvSpPr>
      <dsp:spPr>
        <a:xfrm>
          <a:off x="2103119" y="3240500"/>
          <a:ext cx="8412480" cy="913987"/>
        </a:xfrm>
        <a:prstGeom prst="roundRect">
          <a:avLst>
            <a:gd name="adj" fmla="val 10000"/>
          </a:avLst>
        </a:prstGeom>
        <a:solidFill>
          <a:srgbClr val="44B80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The point is to ensure that the right mix of tactics aligns with the </a:t>
          </a:r>
          <a:r>
            <a:rPr lang="en-AU" sz="1700" kern="1200" dirty="0">
              <a:solidFill>
                <a:schemeClr val="bg1"/>
              </a:solidFill>
            </a:rPr>
            <a:t>end goal of generating a sale or conversion</a:t>
          </a:r>
          <a:r>
            <a:rPr lang="en-AU" sz="1700" kern="1200" dirty="0"/>
            <a:t>. This can only be through </a:t>
          </a:r>
          <a:r>
            <a:rPr lang="en-AU" sz="1700" kern="1200" dirty="0">
              <a:solidFill>
                <a:schemeClr val="bg1"/>
              </a:solidFill>
            </a:rPr>
            <a:t>experimentation</a:t>
          </a:r>
          <a:r>
            <a:rPr lang="en-AU" sz="1700" kern="1200" dirty="0"/>
            <a:t>.</a:t>
          </a:r>
          <a:endParaRPr lang="en-US" sz="1700" kern="1200" dirty="0"/>
        </a:p>
      </dsp:txBody>
      <dsp:txXfrm>
        <a:off x="2129889" y="3267270"/>
        <a:ext cx="7060303" cy="860447"/>
      </dsp:txXfrm>
    </dsp:sp>
    <dsp:sp modelId="{23962526-875F-455F-A5AE-963D1124BAF8}">
      <dsp:nvSpPr>
        <dsp:cNvPr id="0" name=""/>
        <dsp:cNvSpPr/>
      </dsp:nvSpPr>
      <dsp:spPr>
        <a:xfrm>
          <a:off x="7818388" y="700031"/>
          <a:ext cx="594091" cy="59409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7952058" y="700031"/>
        <a:ext cx="326751" cy="447053"/>
      </dsp:txXfrm>
    </dsp:sp>
    <dsp:sp modelId="{EE6A7E95-D9B6-4792-B85D-06E4EC278926}">
      <dsp:nvSpPr>
        <dsp:cNvPr id="0" name=""/>
        <dsp:cNvSpPr/>
      </dsp:nvSpPr>
      <dsp:spPr>
        <a:xfrm>
          <a:off x="8522933" y="1780198"/>
          <a:ext cx="594091" cy="59409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8656603" y="1780198"/>
        <a:ext cx="326751" cy="447053"/>
      </dsp:txXfrm>
    </dsp:sp>
    <dsp:sp modelId="{369CBDCE-1FA3-4D77-AA07-7625EEBFFBCF}">
      <dsp:nvSpPr>
        <dsp:cNvPr id="0" name=""/>
        <dsp:cNvSpPr/>
      </dsp:nvSpPr>
      <dsp:spPr>
        <a:xfrm>
          <a:off x="9216963" y="2860364"/>
          <a:ext cx="594091" cy="59409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9350633" y="2860364"/>
        <a:ext cx="326751" cy="4470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2A6D59-735D-4467-8E79-96A9FD9AE2D4}">
      <dsp:nvSpPr>
        <dsp:cNvPr id="0" name=""/>
        <dsp:cNvSpPr/>
      </dsp:nvSpPr>
      <dsp:spPr>
        <a:xfrm>
          <a:off x="0" y="1038622"/>
          <a:ext cx="10515600" cy="2077244"/>
        </a:xfrm>
        <a:prstGeom prst="roundRect">
          <a:avLst>
            <a:gd name="adj" fmla="val 10000"/>
          </a:avLst>
        </a:prstGeom>
        <a:solidFill>
          <a:srgbClr val="44B802"/>
        </a:solidFill>
        <a:ln>
          <a:solidFill>
            <a:srgbClr val="44B802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3000" kern="1200" dirty="0">
              <a:solidFill>
                <a:schemeClr val="bg1"/>
              </a:solidFill>
            </a:rPr>
            <a:t>Integration all of the systems in your business – from your </a:t>
          </a:r>
          <a:r>
            <a:rPr lang="en-AU" sz="3000" kern="1200" dirty="0">
              <a:solidFill>
                <a:schemeClr val="tx1"/>
              </a:solidFill>
            </a:rPr>
            <a:t>CRM and marketing automation system, to your advertising data management platform, call centre software and billing</a:t>
          </a:r>
          <a:r>
            <a:rPr lang="en-AU" sz="3000" kern="1200" dirty="0">
              <a:solidFill>
                <a:schemeClr val="bg1"/>
              </a:solidFill>
            </a:rPr>
            <a:t> – to make them work in concert.</a:t>
          </a:r>
          <a:endParaRPr lang="en-US" sz="3000" kern="1200" dirty="0"/>
        </a:p>
      </dsp:txBody>
      <dsp:txXfrm>
        <a:off x="60840" y="1099462"/>
        <a:ext cx="10393920" cy="19555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CE7BBB-1F39-4DB4-B66D-EA5980BC304F}" type="datetimeFigureOut">
              <a:rPr lang="en-AU" smtClean="0"/>
              <a:t>12/06/2018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F92DC-F5B3-4368-9C46-AF0C9660042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1637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C1D2B-BAF0-F14B-928A-A6C09BC1A1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2938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BDB22-923E-47D8-94FC-613AB712E251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8011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Before we go down the omnichannel marketing rabbit hole with all of its precarious twists and turns, let’s pause and recap on the omni channel definition.</a:t>
            </a:r>
          </a:p>
          <a:p>
            <a:r>
              <a:rPr lang="en-AU" dirty="0"/>
              <a:t>Or is it all just semantics?</a:t>
            </a:r>
          </a:p>
          <a:p>
            <a:r>
              <a:rPr lang="en-AU" dirty="0"/>
              <a:t>The focus of multi-channel marketing is on executing across specific channels whereas omnichannel marketing is channel-agnostic and </a:t>
            </a:r>
            <a:r>
              <a:rPr lang="en-AU" dirty="0" err="1"/>
              <a:t>centers</a:t>
            </a:r>
            <a:r>
              <a:rPr lang="en-AU" dirty="0"/>
              <a:t> on nurturing a prospect through the entire buyer journey.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BDB22-923E-47D8-94FC-613AB712E251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5310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Hearing all of this might make you say to yourself proudly: “hold on, but most of my marketing is already omnichannel!”</a:t>
            </a:r>
          </a:p>
          <a:p>
            <a:r>
              <a:rPr lang="en-A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 is it really?</a:t>
            </a:r>
          </a:p>
          <a:p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reality is that you may be ‘multi-channel’ – as defined above – but ‘tis a long hard road to true omnichannel perfection.</a:t>
            </a:r>
          </a:p>
          <a:p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is a highway paved with </a:t>
            </a:r>
          </a:p>
          <a:p>
            <a:r>
              <a:rPr lang="en-A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siloed technology that doesn’t talk to each other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</a:p>
          <a:p>
            <a:r>
              <a:rPr lang="en-A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channel attribution confusion </a:t>
            </a:r>
          </a:p>
          <a:p>
            <a:r>
              <a:rPr lang="en-A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customer backlash as a result of </a:t>
            </a:r>
          </a:p>
          <a:p>
            <a:r>
              <a:rPr lang="en-A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irrelevant marketing they have to endure along the way.</a:t>
            </a:r>
          </a:p>
          <a:p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Here are some typical roadblocks to implementing a single customer view within an organization: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BDB22-923E-47D8-94FC-613AB712E251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9041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 how do you achieve true omnipresence with your marketing so that it supports each stage of the path-to-purchase?</a:t>
            </a:r>
          </a:p>
          <a:p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Evolution From Channel to Mindset Planning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BDB22-923E-47D8-94FC-613AB712E251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9139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While a large part of the ‘quest for the holy omnichannel grail’ is based around aligning stakeholders and integrating systems, there’s a bigger change that needs to happen within your marketing team and the wider business.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a change in the way that you approach marketing in general and planning in particular. We marketers refer to this as ‘mindset planning’: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BDB22-923E-47D8-94FC-613AB712E251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15171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is a considerable shift from how marketing strategy is currently set and evaluated based on KPIs, which includes your usual assortment of CPAs, CPLs, views, impressions, etc. </a:t>
            </a:r>
          </a:p>
          <a:p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way of measuring marketing often has vanity metrics attached to various channels that don’t actually support the intended business outcomes.</a:t>
            </a:r>
          </a:p>
          <a:p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illustrate this point, here’s what the old way of marketing planning looks like: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BDB22-923E-47D8-94FC-613AB712E251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56026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Mindset planning flips the traditional planning notion on its head by first zeroing in on the high level business objectives and then using the a framework to break this down to individual goals at each stage of the funnel.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BDB22-923E-47D8-94FC-613AB712E251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1213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Then using an agile approach, messages and other key variables receive ongoing optimisation at each layer of the funnel based on the desired business goals.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iterative process uses the buyer journey stages as goals and channels become nothing more than experiments that can be validated or not based on performance.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Here’s a summary of the differences between the two approaches: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BDB22-923E-47D8-94FC-613AB712E251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79768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While it may sound strange to talk about technology as being the cornerstone of a successful customer experience program, the reality is that, well, it is.</a:t>
            </a:r>
          </a:p>
          <a:p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Executing well across multiple marketing channels and then tracking the entire prospect journey from ‘A to B’ as a single customer view is a complex undertaking.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BDB22-923E-47D8-94FC-613AB712E251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7935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EB39F-179A-425C-B256-603161949B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DE81E4-1722-498F-996C-0CBFF8648C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887BBE-00EA-40AF-B734-F808E7130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5A9C-6D7B-483F-995D-C553CCE6ECF1}" type="datetimeFigureOut">
              <a:rPr lang="en-AU" smtClean="0"/>
              <a:t>12/06/2018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06FE9-7F3A-456C-95C4-C4F09CEFB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DE8393-721A-4787-9351-300A4BC05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91E1-83DE-40F3-B5AB-D70E28BB1E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6350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E1E1A-D2A1-4A48-B52A-B36BC6810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AE09A2-779E-4554-A20E-BE293296F5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F62F1-0811-4AD8-857F-5AD5AC2B5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5A9C-6D7B-483F-995D-C553CCE6ECF1}" type="datetimeFigureOut">
              <a:rPr lang="en-AU" smtClean="0"/>
              <a:t>12/06/2018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13276-ACBA-49CF-8EAC-FD5F5E2C8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FF2C1-B63F-4206-9014-738F3F282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91E1-83DE-40F3-B5AB-D70E28BB1E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090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CBBD7D-907B-4B45-A9D9-716FB0D2A0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9A6627-A2C5-43D7-BAFE-65A5360612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0047D-9F70-4D7E-83E7-3DD5FCB72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5A9C-6D7B-483F-995D-C553CCE6ECF1}" type="datetimeFigureOut">
              <a:rPr lang="en-AU" smtClean="0"/>
              <a:t>12/06/2018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9C8E20-EF92-48BF-9682-04E91D85E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828E1-5F98-416F-AFCE-3E3520BA0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91E1-83DE-40F3-B5AB-D70E28BB1E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2660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8BA0C-BF68-4D7B-9477-D186E679C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A5B64-1644-4EC1-96AC-B7518A813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E5A69-BFE2-4CE9-9F27-9DF03C0AE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5A9C-6D7B-483F-995D-C553CCE6ECF1}" type="datetimeFigureOut">
              <a:rPr lang="en-AU" smtClean="0"/>
              <a:t>12/06/2018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459A8-A590-41B6-8DDD-2C388451F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8A9CD-B476-43AD-A069-EEB018F3D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91E1-83DE-40F3-B5AB-D70E28BB1E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462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AFB3B-E656-4906-9B69-7832AC2DB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6671E7-C57F-4CC3-8B12-7EF26C641A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98D3CB-B6F0-4D54-A7F7-56E0692F3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5A9C-6D7B-483F-995D-C553CCE6ECF1}" type="datetimeFigureOut">
              <a:rPr lang="en-AU" smtClean="0"/>
              <a:t>12/06/2018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37286-6B03-41C1-955D-D6798DEA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76255-DDF2-4DA5-B971-91CCCAB00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91E1-83DE-40F3-B5AB-D70E28BB1E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5644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85275-1844-4858-BFCE-4CEBEC1A6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316B0-A1E9-4C93-8790-CE6E662032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C81040-FDEA-4201-83D6-F4885D9062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FF6796-0C0B-4C5B-87A7-2252327A2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5A9C-6D7B-483F-995D-C553CCE6ECF1}" type="datetimeFigureOut">
              <a:rPr lang="en-AU" smtClean="0"/>
              <a:t>12/06/2018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BD36E0-9B0F-43A7-A1C8-8D7367478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529FED-CDCA-41C7-945F-A83426B91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91E1-83DE-40F3-B5AB-D70E28BB1E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7313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D808D-3932-4340-82F5-785F2BDF1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43C2E-C74D-4693-A26C-A68C525A48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6F4022-3371-47B5-B480-521E0C3740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274EE9-DD65-43F0-835D-9C831CDA41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AC86C0-17DB-446F-8ECA-CD5CA47925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105F15-A24D-4142-8F4F-7E58B1083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5A9C-6D7B-483F-995D-C553CCE6ECF1}" type="datetimeFigureOut">
              <a:rPr lang="en-AU" smtClean="0"/>
              <a:t>12/06/2018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85BD5B-5609-432A-9D74-0D1C8C0C0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8DA988-EF19-491E-ADCC-50E556DC0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91E1-83DE-40F3-B5AB-D70E28BB1E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5771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92045-4B34-4B59-91EA-492E26330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6301C1-0E3C-4CC4-9A99-CADF7A1D7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5A9C-6D7B-483F-995D-C553CCE6ECF1}" type="datetimeFigureOut">
              <a:rPr lang="en-AU" smtClean="0"/>
              <a:t>12/06/2018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F8543C-F275-4B32-B23E-C039C13E8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BEBE83-A597-48A2-9467-5673009E6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91E1-83DE-40F3-B5AB-D70E28BB1E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1059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0BEBE7-39BD-46FB-A573-703D2EEA5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5A9C-6D7B-483F-995D-C553CCE6ECF1}" type="datetimeFigureOut">
              <a:rPr lang="en-AU" smtClean="0"/>
              <a:t>12/06/2018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F9F5A1-C82C-4B5C-BE11-655C6D025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230842-B3A9-4837-AECE-D00CE6A4E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91E1-83DE-40F3-B5AB-D70E28BB1E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5352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4CE46-D9C7-47FE-A95C-3D46E70CB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AE402-D50B-4669-ADA1-88AECAA9D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4AB6B3-65D5-4E2B-8243-04B57FD2E9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ADB12A-24DC-43E5-9204-FEEF2C28F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5A9C-6D7B-483F-995D-C553CCE6ECF1}" type="datetimeFigureOut">
              <a:rPr lang="en-AU" smtClean="0"/>
              <a:t>12/06/2018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1C76E4-D4E6-4BE4-A1BF-70C62EB4E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07FC36-83F4-4C6E-98B8-844C31BFA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91E1-83DE-40F3-B5AB-D70E28BB1E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8076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FEC45-4E79-4EFB-AE33-4D5A8620B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0C1308-9A4C-4D59-8F1C-4EE3E09A1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6F4FA3-BF3C-4160-82A0-D464B25432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1B95BD-CC7E-4105-A8DA-62BB1C8BE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5A9C-6D7B-483F-995D-C553CCE6ECF1}" type="datetimeFigureOut">
              <a:rPr lang="en-AU" smtClean="0"/>
              <a:t>12/06/2018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7048B-A378-4CFD-B6C0-7D64FDD13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4B80CD-4A5D-4190-8FF5-0AA80CB3D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91E1-83DE-40F3-B5AB-D70E28BB1E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278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F1AA83-16B3-4477-888A-1BEB9D0D5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A36908-C2E5-4973-8A21-484FCD233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EAE6A-3A54-4F74-8327-AF7F41BB05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15A9C-6D7B-483F-995D-C553CCE6ECF1}" type="datetimeFigureOut">
              <a:rPr lang="en-AU" smtClean="0"/>
              <a:t>12/06/2018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C5F83-E910-4829-8475-D8547BE14E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2BA74-F192-4961-87E3-5717C2E114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591E1-83DE-40F3-B5AB-D70E28BB1E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124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9">
            <a:extLst>
              <a:ext uri="{FF2B5EF4-FFF2-40B4-BE49-F238E27FC236}">
                <a16:creationId xmlns:a16="http://schemas.microsoft.com/office/drawing/2014/main" id="{ACBE1851-2230-47A9-B000-CE9046EA6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rgbClr val="5367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1">
            <a:extLst>
              <a:ext uri="{FF2B5EF4-FFF2-40B4-BE49-F238E27FC236}">
                <a16:creationId xmlns:a16="http://schemas.microsoft.com/office/drawing/2014/main" id="{23B93832-6514-44F4-849B-5EE2C8A23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4276" y="803705"/>
            <a:ext cx="4208656" cy="3034857"/>
          </a:xfrm>
        </p:spPr>
        <p:txBody>
          <a:bodyPr anchor="b">
            <a:normAutofit/>
          </a:bodyPr>
          <a:lstStyle/>
          <a:p>
            <a:pPr algn="r"/>
            <a:r>
              <a:rPr lang="en-US" sz="5400" dirty="0">
                <a:solidFill>
                  <a:srgbClr val="FFFFFF"/>
                </a:solidFill>
              </a:rPr>
              <a:t>Omni-Channel Marketing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8921" y="4013165"/>
            <a:ext cx="4204012" cy="2205732"/>
          </a:xfrm>
        </p:spPr>
        <p:txBody>
          <a:bodyPr anchor="t">
            <a:normAutofit/>
          </a:bodyPr>
          <a:lstStyle/>
          <a:p>
            <a:pPr algn="r"/>
            <a:r>
              <a:rPr lang="en-US" sz="1800">
                <a:solidFill>
                  <a:srgbClr val="FFFFFF"/>
                </a:solidFill>
              </a:rPr>
              <a:t>Presented by Sonja Ceri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2239AC-2137-495C-B805-6F06FC8741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699753"/>
            <a:ext cx="5459470" cy="5459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825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3787D-B9CE-465F-8459-9C0E6C51E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0DBC2-B788-4E6F-B519-673E44047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  <a:solidFill>
            <a:schemeClr val="tx1"/>
          </a:solidFill>
        </p:spPr>
        <p:txBody>
          <a:bodyPr/>
          <a:lstStyle/>
          <a:p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4E0533-3E24-45DF-8FD4-34D8AD0933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2728" y="1101123"/>
            <a:ext cx="8738912" cy="4406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780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929D8-D7B5-4409-BEF1-4D4673777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67EEC-22A1-44B3-B0EE-834384AAE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  <a:solidFill>
            <a:schemeClr val="tx1"/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4CD008-77B9-4BC0-8CC1-D540C5822F23}"/>
              </a:ext>
            </a:extLst>
          </p:cNvPr>
          <p:cNvSpPr txBox="1"/>
          <p:nvPr/>
        </p:nvSpPr>
        <p:spPr>
          <a:xfrm>
            <a:off x="1826899" y="2426686"/>
            <a:ext cx="833056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800" dirty="0">
                <a:solidFill>
                  <a:schemeClr val="bg1"/>
                </a:solidFill>
              </a:rPr>
              <a:t>Getting Omnichannel Customer Experience Right By Unifying the Tech</a:t>
            </a:r>
            <a:endParaRPr lang="en-AU" sz="4800" b="1" dirty="0">
              <a:solidFill>
                <a:schemeClr val="bg1"/>
              </a:solidFill>
            </a:endParaRPr>
          </a:p>
          <a:p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601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07D79-248C-4C7A-9470-6806DA7EA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0EA91-B74D-4FB9-98B5-4864F9D29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  <a:solidFill>
            <a:schemeClr val="tx1"/>
          </a:solidFill>
        </p:spPr>
        <p:txBody>
          <a:bodyPr/>
          <a:lstStyle/>
          <a:p>
            <a:endParaRPr lang="en-AU" dirty="0">
              <a:solidFill>
                <a:schemeClr val="bg1"/>
              </a:solidFill>
            </a:endParaRPr>
          </a:p>
          <a:p>
            <a:endParaRPr lang="en-AU" dirty="0">
              <a:solidFill>
                <a:schemeClr val="bg1"/>
              </a:solidFill>
            </a:endParaRPr>
          </a:p>
          <a:p>
            <a:endParaRPr lang="en-AU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8A841BB-EB8F-4C7E-8119-7B084C9FD98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38200" y="1027906"/>
          <a:ext cx="10515600" cy="4154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01117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8A4132F-DEC6-4332-A00C-A11AD4519B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id="{A3D48E33-E6A7-4BD1-ABFA-4E9210EE9C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985" y="2725286"/>
            <a:ext cx="4260814" cy="2226275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4965EAE-E41A-435F-B993-07E824B6C9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0"/>
            <a:ext cx="7539895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52F8994-E6D4-4311-9548-C3607BC436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7092985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40BF87-1A90-4BF4-9DA9-32017D32D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5529943" cy="1325563"/>
          </a:xfrm>
        </p:spPr>
        <p:txBody>
          <a:bodyPr>
            <a:normAutofit/>
          </a:bodyPr>
          <a:lstStyle/>
          <a:p>
            <a:r>
              <a:rPr lang="en-AU" sz="2800"/>
              <a:t>What is omnichannel? And how is it different to multi channel marketing?</a:t>
            </a:r>
            <a:br>
              <a:rPr lang="en-AU" sz="2800"/>
            </a:br>
            <a:endParaRPr lang="en-AU" sz="2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75B38-A425-47AD-B1D1-1EDF1D0E1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774" y="1413041"/>
            <a:ext cx="4120300" cy="3404056"/>
          </a:xfrm>
        </p:spPr>
        <p:txBody>
          <a:bodyPr>
            <a:normAutofit/>
          </a:bodyPr>
          <a:lstStyle/>
          <a:p>
            <a:endParaRPr lang="en-AU" sz="1700" dirty="0"/>
          </a:p>
          <a:p>
            <a:endParaRPr lang="en-AU" sz="1700" dirty="0"/>
          </a:p>
          <a:p>
            <a:pPr marL="0" indent="0">
              <a:buNone/>
            </a:pPr>
            <a:endParaRPr lang="en-AU" sz="1700" dirty="0"/>
          </a:p>
          <a:p>
            <a:r>
              <a:rPr lang="en-AU" sz="1700" dirty="0"/>
              <a:t>Multi-channel marketing refers primarily to reaching the right customers using a number of marketing channels. </a:t>
            </a:r>
            <a:br>
              <a:rPr lang="en-AU" sz="1700" dirty="0"/>
            </a:br>
            <a:br>
              <a:rPr lang="en-AU" sz="1700" dirty="0"/>
            </a:br>
            <a:endParaRPr lang="en-AU" sz="1700" dirty="0"/>
          </a:p>
          <a:p>
            <a:r>
              <a:rPr lang="en-AU" sz="1700" dirty="0"/>
              <a:t>Omnichannel marketing focuses on the customer experience to ensure that it is consistent across all touchpoints of the journey. </a:t>
            </a:r>
          </a:p>
        </p:txBody>
      </p:sp>
    </p:spTree>
    <p:extLst>
      <p:ext uri="{BB962C8B-B14F-4D97-AF65-F5344CB8AC3E}">
        <p14:creationId xmlns:p14="http://schemas.microsoft.com/office/powerpoint/2010/main" val="38743099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14757-18C8-43F7-9184-D2D3B17F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7171"/>
            <a:ext cx="10515600" cy="5849793"/>
          </a:xfrm>
          <a:solidFill>
            <a:srgbClr val="44B802"/>
          </a:solidFill>
        </p:spPr>
        <p:txBody>
          <a:bodyPr/>
          <a:lstStyle/>
          <a:p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4C8244-05CE-45A8-BABD-1A0E4807EB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0902" y="1093076"/>
            <a:ext cx="8452742" cy="4139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3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834A3-5119-4CD0-AB79-9F9F7B4F9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EB573-107F-4FD8-A199-A51F30084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  <a:solidFill>
            <a:schemeClr val="tx1"/>
          </a:solidFill>
        </p:spPr>
        <p:txBody>
          <a:bodyPr/>
          <a:lstStyle/>
          <a:p>
            <a:endParaRPr lang="en-AU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63EC5B0-C397-4763-B0C8-050D6173F7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1558" y="810256"/>
            <a:ext cx="8423472" cy="4026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375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63777-F7A6-4C50-92FA-8C072C383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03F60-6943-464B-9EA4-231D4EC91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  <a:solidFill>
            <a:srgbClr val="44B802"/>
          </a:solidFill>
        </p:spPr>
        <p:txBody>
          <a:bodyPr/>
          <a:lstStyle/>
          <a:p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44394C-5281-4925-8DDC-F806AA32B2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1362" y="1695515"/>
            <a:ext cx="5629275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48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phic 16">
            <a:extLst>
              <a:ext uri="{FF2B5EF4-FFF2-40B4-BE49-F238E27FC236}">
                <a16:creationId xmlns:a16="http://schemas.microsoft.com/office/drawing/2014/main" id="{1349C0BB-32B5-4549-8A73-2F095D091D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58545" y="1369118"/>
            <a:ext cx="3789988" cy="37899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8CF087A-A590-406B-BB1C-B1CEA9DC2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600325"/>
            <a:ext cx="4948428" cy="26512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600" kern="1200" dirty="0">
                <a:solidFill>
                  <a:srgbClr val="44B802"/>
                </a:solidFill>
                <a:latin typeface="+mj-lt"/>
                <a:ea typeface="+mj-ea"/>
                <a:cs typeface="+mj-cs"/>
              </a:rPr>
              <a:t>Mindset planning lasers in on the high-level objectives that marketers help the business to </a:t>
            </a:r>
            <a:r>
              <a:rPr lang="en-US" sz="2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achieve and the specific channels themselves become a secondary consideration.</a:t>
            </a:r>
            <a:br>
              <a:rPr lang="en-US" sz="2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US" sz="26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4810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BF29B-D581-4D8D-B4B0-0331601AF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4066" y="318783"/>
            <a:ext cx="10511406" cy="5964571"/>
          </a:xfrm>
          <a:solidFill>
            <a:schemeClr val="tx1"/>
          </a:solidFill>
        </p:spPr>
        <p:txBody>
          <a:bodyPr/>
          <a:lstStyle/>
          <a:p>
            <a:endParaRPr lang="en-AU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19EB0EB-416C-4C0C-A075-F16A0B64FD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463" y="1595272"/>
            <a:ext cx="6857074" cy="3411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307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2BCBC-6C87-4AD8-9DCA-775DEA4CB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2F3CB-2552-40E1-85C7-9566B90C9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  <a:solidFill>
            <a:schemeClr val="tx1"/>
          </a:solidFill>
        </p:spPr>
        <p:txBody>
          <a:bodyPr/>
          <a:lstStyle/>
          <a:p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ECCE58-151B-494D-9863-2D091ED9B0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5200" y="1143520"/>
            <a:ext cx="8639579" cy="4269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932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E1D25-D514-4926-A056-9B7D767D0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pPr algn="ctr"/>
            <a:r>
              <a:rPr lang="en-AU" dirty="0"/>
              <a:t>Tactics &amp; Experimentation</a:t>
            </a:r>
          </a:p>
        </p:txBody>
      </p:sp>
      <p:graphicFrame>
        <p:nvGraphicFramePr>
          <p:cNvPr id="19" name="Content Placeholder 2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2022475"/>
          <a:ext cx="10515600" cy="4154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1742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721</Words>
  <Application>Microsoft Office PowerPoint</Application>
  <PresentationFormat>Widescreen</PresentationFormat>
  <Paragraphs>61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Omni-Channel Marketing</vt:lpstr>
      <vt:lpstr>What is omnichannel? And how is it different to multi channel marketing? </vt:lpstr>
      <vt:lpstr>PowerPoint Presentation</vt:lpstr>
      <vt:lpstr>PowerPoint Presentation</vt:lpstr>
      <vt:lpstr>PowerPoint Presentation</vt:lpstr>
      <vt:lpstr>Mindset planning lasers in on the high-level objectives that marketers help the business to achieve and the specific channels themselves become a secondary consideration. </vt:lpstr>
      <vt:lpstr>PowerPoint Presentation</vt:lpstr>
      <vt:lpstr>PowerPoint Presentation</vt:lpstr>
      <vt:lpstr>Tactics &amp; Experimentation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Omni-Channel Marketing</dc:title>
  <dc:creator>Sonja Ceri</dc:creator>
  <cp:lastModifiedBy>Sonja Ceri</cp:lastModifiedBy>
  <cp:revision>1</cp:revision>
  <dcterms:created xsi:type="dcterms:W3CDTF">2018-06-12T06:31:30Z</dcterms:created>
  <dcterms:modified xsi:type="dcterms:W3CDTF">2018-06-12T06:34:32Z</dcterms:modified>
</cp:coreProperties>
</file>